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Lilita One" charset="1" panose="02000000000000000000"/>
      <p:regular r:id="rId17"/>
    </p:embeddedFont>
    <p:embeddedFont>
      <p:font typeface="Dosis Semi-Bold" charset="1" panose="02010703020202060003"/>
      <p:regular r:id="rId18"/>
    </p:embeddedFont>
    <p:embeddedFont>
      <p:font typeface="Canva Sans" charset="1" panose="020B0503030501040103"/>
      <p:regular r:id="rId19"/>
    </p:embeddedFont>
    <p:embeddedFont>
      <p:font typeface="Montserrat Semi-Bold" charset="1" panose="0000070000000000000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svg>
</file>

<file path=ppt/media/image4.png>
</file>

<file path=ppt/media/image5.png>
</file>

<file path=ppt/media/image6.pn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8.png" Type="http://schemas.openxmlformats.org/officeDocument/2006/relationships/image"/><Relationship Id="rId6" Target="../media/image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10.png" Type="http://schemas.openxmlformats.org/officeDocument/2006/relationships/image"/><Relationship Id="rId9" Target="../media/image1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1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13.png" Type="http://schemas.openxmlformats.org/officeDocument/2006/relationships/image"/><Relationship Id="rId7" Target="../media/image1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15.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6590513" y="371901"/>
            <a:ext cx="5593807" cy="5916527"/>
          </a:xfrm>
          <a:custGeom>
            <a:avLst/>
            <a:gdLst/>
            <a:ahLst/>
            <a:cxnLst/>
            <a:rect r="r" b="b" t="t" l="l"/>
            <a:pathLst>
              <a:path h="5916527" w="5593807">
                <a:moveTo>
                  <a:pt x="0" y="0"/>
                </a:moveTo>
                <a:lnTo>
                  <a:pt x="5593807" y="0"/>
                </a:lnTo>
                <a:lnTo>
                  <a:pt x="5593807" y="5916527"/>
                </a:lnTo>
                <a:lnTo>
                  <a:pt x="0" y="591652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989299" y="8656536"/>
            <a:ext cx="6796236" cy="1258562"/>
          </a:xfrm>
          <a:custGeom>
            <a:avLst/>
            <a:gdLst/>
            <a:ahLst/>
            <a:cxnLst/>
            <a:rect r="r" b="b" t="t" l="l"/>
            <a:pathLst>
              <a:path h="1258562" w="6796236">
                <a:moveTo>
                  <a:pt x="0" y="0"/>
                </a:moveTo>
                <a:lnTo>
                  <a:pt x="6796235" y="0"/>
                </a:lnTo>
                <a:lnTo>
                  <a:pt x="6796235" y="1258563"/>
                </a:lnTo>
                <a:lnTo>
                  <a:pt x="0" y="1258563"/>
                </a:lnTo>
                <a:lnTo>
                  <a:pt x="0" y="0"/>
                </a:lnTo>
                <a:close/>
              </a:path>
            </a:pathLst>
          </a:custGeom>
          <a:blipFill>
            <a:blip r:embed="rId5"/>
            <a:stretch>
              <a:fillRect l="0" t="0" r="0" b="0"/>
            </a:stretch>
          </a:blipFill>
        </p:spPr>
      </p:sp>
      <p:sp>
        <p:nvSpPr>
          <p:cNvPr name="TextBox 5" id="5"/>
          <p:cNvSpPr txBox="true"/>
          <p:nvPr/>
        </p:nvSpPr>
        <p:spPr>
          <a:xfrm rot="0">
            <a:off x="6638311" y="6478569"/>
            <a:ext cx="5752385" cy="1321747"/>
          </a:xfrm>
          <a:prstGeom prst="rect">
            <a:avLst/>
          </a:prstGeom>
        </p:spPr>
        <p:txBody>
          <a:bodyPr anchor="t" rtlCol="false" tIns="0" lIns="0" bIns="0" rIns="0">
            <a:spAutoFit/>
          </a:bodyPr>
          <a:lstStyle/>
          <a:p>
            <a:pPr algn="ctr">
              <a:lnSpc>
                <a:spcPts val="10898"/>
              </a:lnSpc>
            </a:pPr>
            <a:r>
              <a:rPr lang="en-US" sz="7784">
                <a:solidFill>
                  <a:srgbClr val="FFFFFF"/>
                </a:solidFill>
                <a:latin typeface="Lilita One"/>
              </a:rPr>
              <a:t>ANGULAR</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0" y="0"/>
            <a:ext cx="1529856" cy="1618117"/>
          </a:xfrm>
          <a:custGeom>
            <a:avLst/>
            <a:gdLst/>
            <a:ahLst/>
            <a:cxnLst/>
            <a:rect r="r" b="b" t="t" l="l"/>
            <a:pathLst>
              <a:path h="1618117" w="1529856">
                <a:moveTo>
                  <a:pt x="0" y="0"/>
                </a:moveTo>
                <a:lnTo>
                  <a:pt x="1529856" y="0"/>
                </a:lnTo>
                <a:lnTo>
                  <a:pt x="1529856" y="1618117"/>
                </a:lnTo>
                <a:lnTo>
                  <a:pt x="0" y="16181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4387688" y="3584743"/>
            <a:ext cx="9512624" cy="5673557"/>
          </a:xfrm>
          <a:custGeom>
            <a:avLst/>
            <a:gdLst/>
            <a:ahLst/>
            <a:cxnLst/>
            <a:rect r="r" b="b" t="t" l="l"/>
            <a:pathLst>
              <a:path h="5673557" w="9512624">
                <a:moveTo>
                  <a:pt x="0" y="0"/>
                </a:moveTo>
                <a:lnTo>
                  <a:pt x="9512624" y="0"/>
                </a:lnTo>
                <a:lnTo>
                  <a:pt x="9512624" y="5673557"/>
                </a:lnTo>
                <a:lnTo>
                  <a:pt x="0" y="5673557"/>
                </a:lnTo>
                <a:lnTo>
                  <a:pt x="0" y="0"/>
                </a:lnTo>
                <a:close/>
              </a:path>
            </a:pathLst>
          </a:custGeom>
          <a:blipFill>
            <a:blip r:embed="rId5"/>
            <a:stretch>
              <a:fillRect l="0" t="0" r="0" b="0"/>
            </a:stretch>
          </a:blipFill>
        </p:spPr>
      </p:sp>
      <p:sp>
        <p:nvSpPr>
          <p:cNvPr name="Freeform 5" id="5"/>
          <p:cNvSpPr/>
          <p:nvPr/>
        </p:nvSpPr>
        <p:spPr>
          <a:xfrm flipH="false" flipV="false" rot="0">
            <a:off x="11509295" y="9031684"/>
            <a:ext cx="6778705" cy="1255316"/>
          </a:xfrm>
          <a:custGeom>
            <a:avLst/>
            <a:gdLst/>
            <a:ahLst/>
            <a:cxnLst/>
            <a:rect r="r" b="b" t="t" l="l"/>
            <a:pathLst>
              <a:path h="1255316" w="6778705">
                <a:moveTo>
                  <a:pt x="0" y="0"/>
                </a:moveTo>
                <a:lnTo>
                  <a:pt x="6778705" y="0"/>
                </a:lnTo>
                <a:lnTo>
                  <a:pt x="6778705" y="1255316"/>
                </a:lnTo>
                <a:lnTo>
                  <a:pt x="0" y="1255316"/>
                </a:lnTo>
                <a:lnTo>
                  <a:pt x="0" y="0"/>
                </a:lnTo>
                <a:close/>
              </a:path>
            </a:pathLst>
          </a:custGeom>
          <a:blipFill>
            <a:blip r:embed="rId6"/>
            <a:stretch>
              <a:fillRect l="0" t="0" r="0" b="0"/>
            </a:stretch>
          </a:blipFill>
        </p:spPr>
      </p:sp>
      <p:sp>
        <p:nvSpPr>
          <p:cNvPr name="TextBox 6" id="6"/>
          <p:cNvSpPr txBox="true"/>
          <p:nvPr/>
        </p:nvSpPr>
        <p:spPr>
          <a:xfrm rot="0">
            <a:off x="745878" y="71985"/>
            <a:ext cx="6302718" cy="1321747"/>
          </a:xfrm>
          <a:prstGeom prst="rect">
            <a:avLst/>
          </a:prstGeom>
        </p:spPr>
        <p:txBody>
          <a:bodyPr anchor="t" rtlCol="false" tIns="0" lIns="0" bIns="0" rIns="0">
            <a:spAutoFit/>
          </a:bodyPr>
          <a:lstStyle/>
          <a:p>
            <a:pPr algn="ctr">
              <a:lnSpc>
                <a:spcPts val="10898"/>
              </a:lnSpc>
            </a:pPr>
            <a:r>
              <a:rPr lang="en-US" sz="7784">
                <a:solidFill>
                  <a:srgbClr val="FFFFFF"/>
                </a:solidFill>
                <a:latin typeface="Lilita One"/>
              </a:rPr>
              <a:t>ANGULAR</a:t>
            </a:r>
          </a:p>
        </p:txBody>
      </p:sp>
      <p:sp>
        <p:nvSpPr>
          <p:cNvPr name="TextBox 7" id="7"/>
          <p:cNvSpPr txBox="true"/>
          <p:nvPr/>
        </p:nvSpPr>
        <p:spPr>
          <a:xfrm rot="0">
            <a:off x="8608230" y="195861"/>
            <a:ext cx="9679770" cy="1096682"/>
          </a:xfrm>
          <a:prstGeom prst="rect">
            <a:avLst/>
          </a:prstGeom>
        </p:spPr>
        <p:txBody>
          <a:bodyPr anchor="t" rtlCol="false" tIns="0" lIns="0" bIns="0" rIns="0">
            <a:spAutoFit/>
          </a:bodyPr>
          <a:lstStyle/>
          <a:p>
            <a:pPr algn="r">
              <a:lnSpc>
                <a:spcPts val="8852"/>
              </a:lnSpc>
            </a:pPr>
            <a:r>
              <a:rPr lang="en-US" sz="6323">
                <a:solidFill>
                  <a:srgbClr val="FFFFFF"/>
                </a:solidFill>
                <a:latin typeface="Dosis Semi-Bold"/>
              </a:rPr>
              <a:t>ENRUTAMIENTO:</a:t>
            </a:r>
          </a:p>
        </p:txBody>
      </p:sp>
      <p:sp>
        <p:nvSpPr>
          <p:cNvPr name="TextBox 8" id="8"/>
          <p:cNvSpPr txBox="true"/>
          <p:nvPr/>
        </p:nvSpPr>
        <p:spPr>
          <a:xfrm rot="0">
            <a:off x="3468241" y="2730338"/>
            <a:ext cx="11351518" cy="701675"/>
          </a:xfrm>
          <a:prstGeom prst="rect">
            <a:avLst/>
          </a:prstGeom>
        </p:spPr>
        <p:txBody>
          <a:bodyPr anchor="t" rtlCol="false" tIns="0" lIns="0" bIns="0" rIns="0">
            <a:spAutoFit/>
          </a:bodyPr>
          <a:lstStyle/>
          <a:p>
            <a:pPr algn="ctr">
              <a:lnSpc>
                <a:spcPts val="2800"/>
              </a:lnSpc>
            </a:pPr>
            <a:r>
              <a:rPr lang="en-US" sz="2000">
                <a:solidFill>
                  <a:srgbClr val="FFFFFF"/>
                </a:solidFill>
                <a:latin typeface="Canva Sans"/>
              </a:rPr>
              <a:t>Para navegar programáticamente desde TypeScript en Angular, puedes utilizar el servicio Router. Este servicio proporciona métodos para realizar la navegación entre rutas. </a:t>
            </a:r>
          </a:p>
        </p:txBody>
      </p:sp>
      <p:sp>
        <p:nvSpPr>
          <p:cNvPr name="TextBox 9" id="9"/>
          <p:cNvSpPr txBox="true"/>
          <p:nvPr/>
        </p:nvSpPr>
        <p:spPr>
          <a:xfrm rot="0">
            <a:off x="4304115" y="1550978"/>
            <a:ext cx="9679770" cy="863600"/>
          </a:xfrm>
          <a:prstGeom prst="rect">
            <a:avLst/>
          </a:prstGeom>
        </p:spPr>
        <p:txBody>
          <a:bodyPr anchor="t" rtlCol="false" tIns="0" lIns="0" bIns="0" rIns="0">
            <a:spAutoFit/>
          </a:bodyPr>
          <a:lstStyle/>
          <a:p>
            <a:pPr algn="ctr">
              <a:lnSpc>
                <a:spcPts val="7000"/>
              </a:lnSpc>
            </a:pPr>
            <a:r>
              <a:rPr lang="en-US" sz="5000">
                <a:solidFill>
                  <a:srgbClr val="FFFFFF"/>
                </a:solidFill>
                <a:latin typeface="Dosis Semi-Bold"/>
              </a:rPr>
              <a:t>Navegar desde el controller</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0" y="0"/>
            <a:ext cx="1529856" cy="1618117"/>
          </a:xfrm>
          <a:custGeom>
            <a:avLst/>
            <a:gdLst/>
            <a:ahLst/>
            <a:cxnLst/>
            <a:rect r="r" b="b" t="t" l="l"/>
            <a:pathLst>
              <a:path h="1618117" w="1529856">
                <a:moveTo>
                  <a:pt x="0" y="0"/>
                </a:moveTo>
                <a:lnTo>
                  <a:pt x="1529856" y="0"/>
                </a:lnTo>
                <a:lnTo>
                  <a:pt x="1529856" y="1618117"/>
                </a:lnTo>
                <a:lnTo>
                  <a:pt x="0" y="16181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509295" y="9031684"/>
            <a:ext cx="6778705" cy="1255316"/>
          </a:xfrm>
          <a:custGeom>
            <a:avLst/>
            <a:gdLst/>
            <a:ahLst/>
            <a:cxnLst/>
            <a:rect r="r" b="b" t="t" l="l"/>
            <a:pathLst>
              <a:path h="1255316" w="6778705">
                <a:moveTo>
                  <a:pt x="0" y="0"/>
                </a:moveTo>
                <a:lnTo>
                  <a:pt x="6778705" y="0"/>
                </a:lnTo>
                <a:lnTo>
                  <a:pt x="6778705" y="1255316"/>
                </a:lnTo>
                <a:lnTo>
                  <a:pt x="0" y="1255316"/>
                </a:lnTo>
                <a:lnTo>
                  <a:pt x="0" y="0"/>
                </a:lnTo>
                <a:close/>
              </a:path>
            </a:pathLst>
          </a:custGeom>
          <a:blipFill>
            <a:blip r:embed="rId5"/>
            <a:stretch>
              <a:fillRect l="0" t="0" r="0" b="0"/>
            </a:stretch>
          </a:blipFill>
        </p:spPr>
      </p:sp>
      <p:sp>
        <p:nvSpPr>
          <p:cNvPr name="TextBox 5" id="5"/>
          <p:cNvSpPr txBox="true"/>
          <p:nvPr/>
        </p:nvSpPr>
        <p:spPr>
          <a:xfrm rot="0">
            <a:off x="4977467" y="1478632"/>
            <a:ext cx="8333067" cy="2571750"/>
          </a:xfrm>
          <a:prstGeom prst="rect">
            <a:avLst/>
          </a:prstGeom>
        </p:spPr>
        <p:txBody>
          <a:bodyPr anchor="t" rtlCol="false" tIns="0" lIns="0" bIns="0" rIns="0">
            <a:spAutoFit/>
          </a:bodyPr>
          <a:lstStyle/>
          <a:p>
            <a:pPr algn="ctr">
              <a:lnSpc>
                <a:spcPts val="21000"/>
              </a:lnSpc>
            </a:pPr>
            <a:r>
              <a:rPr lang="en-US" sz="15000">
                <a:solidFill>
                  <a:srgbClr val="FFFFFF"/>
                </a:solidFill>
                <a:latin typeface="Dosis Semi-Bold"/>
              </a:rPr>
              <a:t>¡GRACIAS!</a:t>
            </a:r>
          </a:p>
        </p:txBody>
      </p:sp>
      <p:sp>
        <p:nvSpPr>
          <p:cNvPr name="TextBox 6" id="6"/>
          <p:cNvSpPr txBox="true"/>
          <p:nvPr/>
        </p:nvSpPr>
        <p:spPr>
          <a:xfrm rot="0">
            <a:off x="4011485" y="4240057"/>
            <a:ext cx="9597259" cy="794914"/>
          </a:xfrm>
          <a:prstGeom prst="rect">
            <a:avLst/>
          </a:prstGeom>
        </p:spPr>
        <p:txBody>
          <a:bodyPr anchor="t" rtlCol="false" tIns="0" lIns="0" bIns="0" rIns="0">
            <a:spAutoFit/>
          </a:bodyPr>
          <a:lstStyle/>
          <a:p>
            <a:pPr algn="ctr">
              <a:lnSpc>
                <a:spcPts val="6585"/>
              </a:lnSpc>
              <a:spcBef>
                <a:spcPct val="0"/>
              </a:spcBef>
            </a:pPr>
            <a:r>
              <a:rPr lang="en-US" sz="4704">
                <a:solidFill>
                  <a:srgbClr val="FFFFFF"/>
                </a:solidFill>
                <a:latin typeface="Montserrat Semi-Bold"/>
              </a:rPr>
              <a:t>Seguime en mis redes</a:t>
            </a:r>
          </a:p>
        </p:txBody>
      </p:sp>
      <p:sp>
        <p:nvSpPr>
          <p:cNvPr name="TextBox 7" id="7"/>
          <p:cNvSpPr txBox="true"/>
          <p:nvPr/>
        </p:nvSpPr>
        <p:spPr>
          <a:xfrm rot="0">
            <a:off x="4011485" y="5160389"/>
            <a:ext cx="9597259" cy="936625"/>
          </a:xfrm>
          <a:prstGeom prst="rect">
            <a:avLst/>
          </a:prstGeom>
        </p:spPr>
        <p:txBody>
          <a:bodyPr anchor="t" rtlCol="false" tIns="0" lIns="0" bIns="0" rIns="0">
            <a:spAutoFit/>
          </a:bodyPr>
          <a:lstStyle/>
          <a:p>
            <a:pPr algn="ctr">
              <a:lnSpc>
                <a:spcPts val="7699"/>
              </a:lnSpc>
              <a:spcBef>
                <a:spcPct val="0"/>
              </a:spcBef>
            </a:pPr>
            <a:r>
              <a:rPr lang="en-US" sz="5499">
                <a:solidFill>
                  <a:srgbClr val="FFDE59"/>
                </a:solidFill>
                <a:latin typeface="Montserrat Semi-Bold"/>
              </a:rPr>
              <a:t>@sergiecode</a:t>
            </a:r>
          </a:p>
        </p:txBody>
      </p:sp>
      <p:sp>
        <p:nvSpPr>
          <p:cNvPr name="TextBox 8" id="8"/>
          <p:cNvSpPr txBox="true"/>
          <p:nvPr/>
        </p:nvSpPr>
        <p:spPr>
          <a:xfrm rot="0">
            <a:off x="4345371" y="7144318"/>
            <a:ext cx="9597259" cy="794914"/>
          </a:xfrm>
          <a:prstGeom prst="rect">
            <a:avLst/>
          </a:prstGeom>
        </p:spPr>
        <p:txBody>
          <a:bodyPr anchor="t" rtlCol="false" tIns="0" lIns="0" bIns="0" rIns="0">
            <a:spAutoFit/>
          </a:bodyPr>
          <a:lstStyle/>
          <a:p>
            <a:pPr algn="ctr">
              <a:lnSpc>
                <a:spcPts val="6585"/>
              </a:lnSpc>
              <a:spcBef>
                <a:spcPct val="0"/>
              </a:spcBef>
            </a:pPr>
            <a:r>
              <a:rPr lang="en-US" sz="4704">
                <a:solidFill>
                  <a:srgbClr val="FFDE59"/>
                </a:solidFill>
                <a:latin typeface="Montserrat Semi-Bold"/>
              </a:rPr>
              <a:t>Cursos gratis de programación</a:t>
            </a:r>
          </a:p>
        </p:txBody>
      </p:sp>
      <p:sp>
        <p:nvSpPr>
          <p:cNvPr name="TextBox 9" id="9"/>
          <p:cNvSpPr txBox="true"/>
          <p:nvPr/>
        </p:nvSpPr>
        <p:spPr>
          <a:xfrm rot="0">
            <a:off x="4011485" y="6241483"/>
            <a:ext cx="10265030" cy="794914"/>
          </a:xfrm>
          <a:prstGeom prst="rect">
            <a:avLst/>
          </a:prstGeom>
        </p:spPr>
        <p:txBody>
          <a:bodyPr anchor="t" rtlCol="false" tIns="0" lIns="0" bIns="0" rIns="0">
            <a:spAutoFit/>
          </a:bodyPr>
          <a:lstStyle/>
          <a:p>
            <a:pPr algn="ctr">
              <a:lnSpc>
                <a:spcPts val="6585"/>
              </a:lnSpc>
              <a:spcBef>
                <a:spcPct val="0"/>
              </a:spcBef>
            </a:pPr>
            <a:r>
              <a:rPr lang="en-US" sz="4704">
                <a:solidFill>
                  <a:srgbClr val="FFFFFF"/>
                </a:solidFill>
                <a:latin typeface="Montserrat Semi-Bold"/>
              </a:rPr>
              <a:t>www.youtube.com/@sergiecode</a:t>
            </a:r>
          </a:p>
        </p:txBody>
      </p:sp>
      <p:sp>
        <p:nvSpPr>
          <p:cNvPr name="TextBox 10" id="10"/>
          <p:cNvSpPr txBox="true"/>
          <p:nvPr/>
        </p:nvSpPr>
        <p:spPr>
          <a:xfrm rot="0">
            <a:off x="745878" y="71985"/>
            <a:ext cx="6302718" cy="1321747"/>
          </a:xfrm>
          <a:prstGeom prst="rect">
            <a:avLst/>
          </a:prstGeom>
        </p:spPr>
        <p:txBody>
          <a:bodyPr anchor="t" rtlCol="false" tIns="0" lIns="0" bIns="0" rIns="0">
            <a:spAutoFit/>
          </a:bodyPr>
          <a:lstStyle/>
          <a:p>
            <a:pPr algn="ctr">
              <a:lnSpc>
                <a:spcPts val="10898"/>
              </a:lnSpc>
            </a:pPr>
            <a:r>
              <a:rPr lang="en-US" sz="7784">
                <a:solidFill>
                  <a:srgbClr val="FFFFFF"/>
                </a:solidFill>
                <a:latin typeface="Lilita One"/>
              </a:rPr>
              <a:t>ANGULAR</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0" y="0"/>
            <a:ext cx="1529856" cy="1618117"/>
          </a:xfrm>
          <a:custGeom>
            <a:avLst/>
            <a:gdLst/>
            <a:ahLst/>
            <a:cxnLst/>
            <a:rect r="r" b="b" t="t" l="l"/>
            <a:pathLst>
              <a:path h="1618117" w="1529856">
                <a:moveTo>
                  <a:pt x="0" y="0"/>
                </a:moveTo>
                <a:lnTo>
                  <a:pt x="1529856" y="0"/>
                </a:lnTo>
                <a:lnTo>
                  <a:pt x="1529856" y="1618117"/>
                </a:lnTo>
                <a:lnTo>
                  <a:pt x="0" y="16181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509295" y="9031684"/>
            <a:ext cx="6778705" cy="1255316"/>
          </a:xfrm>
          <a:custGeom>
            <a:avLst/>
            <a:gdLst/>
            <a:ahLst/>
            <a:cxnLst/>
            <a:rect r="r" b="b" t="t" l="l"/>
            <a:pathLst>
              <a:path h="1255316" w="6778705">
                <a:moveTo>
                  <a:pt x="0" y="0"/>
                </a:moveTo>
                <a:lnTo>
                  <a:pt x="6778705" y="0"/>
                </a:lnTo>
                <a:lnTo>
                  <a:pt x="6778705" y="1255316"/>
                </a:lnTo>
                <a:lnTo>
                  <a:pt x="0" y="1255316"/>
                </a:lnTo>
                <a:lnTo>
                  <a:pt x="0" y="0"/>
                </a:lnTo>
                <a:close/>
              </a:path>
            </a:pathLst>
          </a:custGeom>
          <a:blipFill>
            <a:blip r:embed="rId5"/>
            <a:stretch>
              <a:fillRect l="0" t="0" r="0" b="0"/>
            </a:stretch>
          </a:blipFill>
        </p:spPr>
      </p:sp>
      <p:sp>
        <p:nvSpPr>
          <p:cNvPr name="TextBox 5" id="5"/>
          <p:cNvSpPr txBox="true"/>
          <p:nvPr/>
        </p:nvSpPr>
        <p:spPr>
          <a:xfrm rot="0">
            <a:off x="745878" y="71985"/>
            <a:ext cx="6302718" cy="1321747"/>
          </a:xfrm>
          <a:prstGeom prst="rect">
            <a:avLst/>
          </a:prstGeom>
        </p:spPr>
        <p:txBody>
          <a:bodyPr anchor="t" rtlCol="false" tIns="0" lIns="0" bIns="0" rIns="0">
            <a:spAutoFit/>
          </a:bodyPr>
          <a:lstStyle/>
          <a:p>
            <a:pPr algn="ctr">
              <a:lnSpc>
                <a:spcPts val="10898"/>
              </a:lnSpc>
            </a:pPr>
            <a:r>
              <a:rPr lang="en-US" sz="7784">
                <a:solidFill>
                  <a:srgbClr val="FFFFFF"/>
                </a:solidFill>
                <a:latin typeface="Lilita One"/>
              </a:rPr>
              <a:t>ANGULAR</a:t>
            </a:r>
          </a:p>
        </p:txBody>
      </p:sp>
      <p:sp>
        <p:nvSpPr>
          <p:cNvPr name="TextBox 6" id="6"/>
          <p:cNvSpPr txBox="true"/>
          <p:nvPr/>
        </p:nvSpPr>
        <p:spPr>
          <a:xfrm rot="0">
            <a:off x="1490258" y="1770645"/>
            <a:ext cx="15307483" cy="1708151"/>
          </a:xfrm>
          <a:prstGeom prst="rect">
            <a:avLst/>
          </a:prstGeom>
        </p:spPr>
        <p:txBody>
          <a:bodyPr anchor="t" rtlCol="false" tIns="0" lIns="0" bIns="0" rIns="0">
            <a:spAutoFit/>
          </a:bodyPr>
          <a:lstStyle/>
          <a:p>
            <a:pPr algn="ctr">
              <a:lnSpc>
                <a:spcPts val="13999"/>
              </a:lnSpc>
            </a:pPr>
            <a:r>
              <a:rPr lang="en-US" sz="9999">
                <a:solidFill>
                  <a:srgbClr val="FFFFFF"/>
                </a:solidFill>
                <a:latin typeface="Dosis Semi-Bold"/>
              </a:rPr>
              <a:t>ENRUTAMIENTO:</a:t>
            </a:r>
          </a:p>
        </p:txBody>
      </p:sp>
      <p:grpSp>
        <p:nvGrpSpPr>
          <p:cNvPr name="Group 7" id="7"/>
          <p:cNvGrpSpPr/>
          <p:nvPr/>
        </p:nvGrpSpPr>
        <p:grpSpPr>
          <a:xfrm rot="0">
            <a:off x="2033058" y="3821823"/>
            <a:ext cx="14221883" cy="5097950"/>
            <a:chOff x="0" y="0"/>
            <a:chExt cx="3745681" cy="1342670"/>
          </a:xfrm>
        </p:grpSpPr>
        <p:sp>
          <p:nvSpPr>
            <p:cNvPr name="Freeform 8" id="8"/>
            <p:cNvSpPr/>
            <p:nvPr/>
          </p:nvSpPr>
          <p:spPr>
            <a:xfrm flipH="false" flipV="false" rot="0">
              <a:off x="0" y="0"/>
              <a:ext cx="3745681" cy="1342670"/>
            </a:xfrm>
            <a:custGeom>
              <a:avLst/>
              <a:gdLst/>
              <a:ahLst/>
              <a:cxnLst/>
              <a:rect r="r" b="b" t="t" l="l"/>
              <a:pathLst>
                <a:path h="1342670" w="3745681">
                  <a:moveTo>
                    <a:pt x="27763" y="0"/>
                  </a:moveTo>
                  <a:lnTo>
                    <a:pt x="3717918" y="0"/>
                  </a:lnTo>
                  <a:cubicBezTo>
                    <a:pt x="3725282" y="0"/>
                    <a:pt x="3732343" y="2925"/>
                    <a:pt x="3737549" y="8132"/>
                  </a:cubicBezTo>
                  <a:cubicBezTo>
                    <a:pt x="3742756" y="13338"/>
                    <a:pt x="3745681" y="20400"/>
                    <a:pt x="3745681" y="27763"/>
                  </a:cubicBezTo>
                  <a:lnTo>
                    <a:pt x="3745681" y="1314907"/>
                  </a:lnTo>
                  <a:cubicBezTo>
                    <a:pt x="3745681" y="1330240"/>
                    <a:pt x="3733251" y="1342670"/>
                    <a:pt x="3717918" y="1342670"/>
                  </a:cubicBezTo>
                  <a:lnTo>
                    <a:pt x="27763" y="1342670"/>
                  </a:lnTo>
                  <a:cubicBezTo>
                    <a:pt x="12430" y="1342670"/>
                    <a:pt x="0" y="1330240"/>
                    <a:pt x="0" y="1314907"/>
                  </a:cubicBezTo>
                  <a:lnTo>
                    <a:pt x="0" y="27763"/>
                  </a:lnTo>
                  <a:cubicBezTo>
                    <a:pt x="0" y="12430"/>
                    <a:pt x="12430" y="0"/>
                    <a:pt x="27763" y="0"/>
                  </a:cubicBezTo>
                  <a:close/>
                </a:path>
              </a:pathLst>
            </a:custGeom>
            <a:solidFill>
              <a:srgbClr val="000000">
                <a:alpha val="60000"/>
              </a:srgbClr>
            </a:solidFill>
          </p:spPr>
        </p:sp>
        <p:sp>
          <p:nvSpPr>
            <p:cNvPr name="TextBox 9" id="9"/>
            <p:cNvSpPr txBox="true"/>
            <p:nvPr/>
          </p:nvSpPr>
          <p:spPr>
            <a:xfrm>
              <a:off x="0" y="-38100"/>
              <a:ext cx="3745681" cy="1380770"/>
            </a:xfrm>
            <a:prstGeom prst="rect">
              <a:avLst/>
            </a:prstGeom>
          </p:spPr>
          <p:txBody>
            <a:bodyPr anchor="ctr" rtlCol="false" tIns="50800" lIns="50800" bIns="50800" rIns="50800"/>
            <a:lstStyle/>
            <a:p>
              <a:pPr algn="ctr">
                <a:lnSpc>
                  <a:spcPts val="2996"/>
                </a:lnSpc>
              </a:pPr>
            </a:p>
          </p:txBody>
        </p:sp>
      </p:grpSp>
      <p:sp>
        <p:nvSpPr>
          <p:cNvPr name="TextBox 10" id="10"/>
          <p:cNvSpPr txBox="true"/>
          <p:nvPr/>
        </p:nvSpPr>
        <p:spPr>
          <a:xfrm rot="0">
            <a:off x="2441122" y="4240373"/>
            <a:ext cx="13405755" cy="4194175"/>
          </a:xfrm>
          <a:prstGeom prst="rect">
            <a:avLst/>
          </a:prstGeom>
        </p:spPr>
        <p:txBody>
          <a:bodyPr anchor="t" rtlCol="false" tIns="0" lIns="0" bIns="0" rIns="0">
            <a:spAutoFit/>
          </a:bodyPr>
          <a:lstStyle/>
          <a:p>
            <a:pPr algn="ctr">
              <a:lnSpc>
                <a:spcPts val="5599"/>
              </a:lnSpc>
            </a:pPr>
            <a:r>
              <a:rPr lang="en-US" sz="3999">
                <a:solidFill>
                  <a:srgbClr val="FFFFFF"/>
                </a:solidFill>
                <a:latin typeface="Dosis Semi-Bold"/>
              </a:rPr>
              <a:t>El enrutamiento en Angular se refiere a la capacidad de navegar entre diferentes componentes o vistas de una aplicación web sin recargar la página completa. Permite crear aplicaciones de una sola página (SPA) donde los cambios en la URL desencadenan la carga de diferentes componentes, proporcionando así una experiencia de usuario más fluida y rápida.</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0" y="0"/>
            <a:ext cx="1529856" cy="1618117"/>
          </a:xfrm>
          <a:custGeom>
            <a:avLst/>
            <a:gdLst/>
            <a:ahLst/>
            <a:cxnLst/>
            <a:rect r="r" b="b" t="t" l="l"/>
            <a:pathLst>
              <a:path h="1618117" w="1529856">
                <a:moveTo>
                  <a:pt x="0" y="0"/>
                </a:moveTo>
                <a:lnTo>
                  <a:pt x="1529856" y="0"/>
                </a:lnTo>
                <a:lnTo>
                  <a:pt x="1529856" y="1618117"/>
                </a:lnTo>
                <a:lnTo>
                  <a:pt x="0" y="16181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509295" y="9031684"/>
            <a:ext cx="6778705" cy="1255316"/>
          </a:xfrm>
          <a:custGeom>
            <a:avLst/>
            <a:gdLst/>
            <a:ahLst/>
            <a:cxnLst/>
            <a:rect r="r" b="b" t="t" l="l"/>
            <a:pathLst>
              <a:path h="1255316" w="6778705">
                <a:moveTo>
                  <a:pt x="0" y="0"/>
                </a:moveTo>
                <a:lnTo>
                  <a:pt x="6778705" y="0"/>
                </a:lnTo>
                <a:lnTo>
                  <a:pt x="6778705" y="1255316"/>
                </a:lnTo>
                <a:lnTo>
                  <a:pt x="0" y="1255316"/>
                </a:lnTo>
                <a:lnTo>
                  <a:pt x="0" y="0"/>
                </a:lnTo>
                <a:close/>
              </a:path>
            </a:pathLst>
          </a:custGeom>
          <a:blipFill>
            <a:blip r:embed="rId5"/>
            <a:stretch>
              <a:fillRect l="0" t="0" r="0" b="0"/>
            </a:stretch>
          </a:blipFill>
        </p:spPr>
      </p:sp>
      <p:sp>
        <p:nvSpPr>
          <p:cNvPr name="Freeform 5" id="5"/>
          <p:cNvSpPr/>
          <p:nvPr/>
        </p:nvSpPr>
        <p:spPr>
          <a:xfrm flipH="false" flipV="false" rot="0">
            <a:off x="3608500" y="4687545"/>
            <a:ext cx="11071001" cy="3113244"/>
          </a:xfrm>
          <a:custGeom>
            <a:avLst/>
            <a:gdLst/>
            <a:ahLst/>
            <a:cxnLst/>
            <a:rect r="r" b="b" t="t" l="l"/>
            <a:pathLst>
              <a:path h="3113244" w="11071001">
                <a:moveTo>
                  <a:pt x="0" y="0"/>
                </a:moveTo>
                <a:lnTo>
                  <a:pt x="11071000" y="0"/>
                </a:lnTo>
                <a:lnTo>
                  <a:pt x="11071000" y="3113244"/>
                </a:lnTo>
                <a:lnTo>
                  <a:pt x="0" y="3113244"/>
                </a:lnTo>
                <a:lnTo>
                  <a:pt x="0" y="0"/>
                </a:lnTo>
                <a:close/>
              </a:path>
            </a:pathLst>
          </a:custGeom>
          <a:blipFill>
            <a:blip r:embed="rId6"/>
            <a:stretch>
              <a:fillRect l="0" t="0" r="0" b="0"/>
            </a:stretch>
          </a:blipFill>
        </p:spPr>
      </p:sp>
      <p:sp>
        <p:nvSpPr>
          <p:cNvPr name="TextBox 6" id="6"/>
          <p:cNvSpPr txBox="true"/>
          <p:nvPr/>
        </p:nvSpPr>
        <p:spPr>
          <a:xfrm rot="0">
            <a:off x="745878" y="71985"/>
            <a:ext cx="6302718" cy="1321747"/>
          </a:xfrm>
          <a:prstGeom prst="rect">
            <a:avLst/>
          </a:prstGeom>
        </p:spPr>
        <p:txBody>
          <a:bodyPr anchor="t" rtlCol="false" tIns="0" lIns="0" bIns="0" rIns="0">
            <a:spAutoFit/>
          </a:bodyPr>
          <a:lstStyle/>
          <a:p>
            <a:pPr algn="ctr">
              <a:lnSpc>
                <a:spcPts val="10898"/>
              </a:lnSpc>
            </a:pPr>
            <a:r>
              <a:rPr lang="en-US" sz="7784">
                <a:solidFill>
                  <a:srgbClr val="FFFFFF"/>
                </a:solidFill>
                <a:latin typeface="Lilita One"/>
              </a:rPr>
              <a:t>ANGULAR</a:t>
            </a:r>
          </a:p>
        </p:txBody>
      </p:sp>
      <p:sp>
        <p:nvSpPr>
          <p:cNvPr name="TextBox 7" id="7"/>
          <p:cNvSpPr txBox="true"/>
          <p:nvPr/>
        </p:nvSpPr>
        <p:spPr>
          <a:xfrm rot="0">
            <a:off x="8608230" y="195861"/>
            <a:ext cx="9679770" cy="1096682"/>
          </a:xfrm>
          <a:prstGeom prst="rect">
            <a:avLst/>
          </a:prstGeom>
        </p:spPr>
        <p:txBody>
          <a:bodyPr anchor="t" rtlCol="false" tIns="0" lIns="0" bIns="0" rIns="0">
            <a:spAutoFit/>
          </a:bodyPr>
          <a:lstStyle/>
          <a:p>
            <a:pPr algn="r">
              <a:lnSpc>
                <a:spcPts val="8852"/>
              </a:lnSpc>
            </a:pPr>
            <a:r>
              <a:rPr lang="en-US" sz="6323">
                <a:solidFill>
                  <a:srgbClr val="FFFFFF"/>
                </a:solidFill>
                <a:latin typeface="Dosis Semi-Bold"/>
              </a:rPr>
              <a:t>ENRUTAMIENTO:</a:t>
            </a:r>
          </a:p>
        </p:txBody>
      </p:sp>
      <p:sp>
        <p:nvSpPr>
          <p:cNvPr name="TextBox 8" id="8"/>
          <p:cNvSpPr txBox="true"/>
          <p:nvPr/>
        </p:nvSpPr>
        <p:spPr>
          <a:xfrm rot="0">
            <a:off x="3386667" y="3385676"/>
            <a:ext cx="11514667" cy="701675"/>
          </a:xfrm>
          <a:prstGeom prst="rect">
            <a:avLst/>
          </a:prstGeom>
        </p:spPr>
        <p:txBody>
          <a:bodyPr anchor="t" rtlCol="false" tIns="0" lIns="0" bIns="0" rIns="0">
            <a:spAutoFit/>
          </a:bodyPr>
          <a:lstStyle/>
          <a:p>
            <a:pPr algn="ctr">
              <a:lnSpc>
                <a:spcPts val="2800"/>
              </a:lnSpc>
              <a:spcBef>
                <a:spcPct val="0"/>
              </a:spcBef>
            </a:pPr>
            <a:r>
              <a:rPr lang="en-US" sz="2000">
                <a:solidFill>
                  <a:srgbClr val="FFFFFF"/>
                </a:solidFill>
                <a:latin typeface="Canva Sans"/>
              </a:rPr>
              <a:t> Las rutas definen la correspondencia entre las URL y los componentes que deben cargarse cuando esa URL está activa. Se configuran en un array dentro del módulo de la aplicación.</a:t>
            </a:r>
          </a:p>
        </p:txBody>
      </p:sp>
      <p:sp>
        <p:nvSpPr>
          <p:cNvPr name="TextBox 9" id="9"/>
          <p:cNvSpPr txBox="true"/>
          <p:nvPr/>
        </p:nvSpPr>
        <p:spPr>
          <a:xfrm rot="0">
            <a:off x="4304115" y="2093477"/>
            <a:ext cx="9679770" cy="863600"/>
          </a:xfrm>
          <a:prstGeom prst="rect">
            <a:avLst/>
          </a:prstGeom>
        </p:spPr>
        <p:txBody>
          <a:bodyPr anchor="t" rtlCol="false" tIns="0" lIns="0" bIns="0" rIns="0">
            <a:spAutoFit/>
          </a:bodyPr>
          <a:lstStyle/>
          <a:p>
            <a:pPr algn="ctr">
              <a:lnSpc>
                <a:spcPts val="7000"/>
              </a:lnSpc>
            </a:pPr>
            <a:r>
              <a:rPr lang="en-US" sz="5000">
                <a:solidFill>
                  <a:srgbClr val="FFFFFF"/>
                </a:solidFill>
                <a:latin typeface="Dosis Semi-Bold"/>
              </a:rPr>
              <a:t>Rutas (Routes)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0" y="0"/>
            <a:ext cx="1529856" cy="1618117"/>
          </a:xfrm>
          <a:custGeom>
            <a:avLst/>
            <a:gdLst/>
            <a:ahLst/>
            <a:cxnLst/>
            <a:rect r="r" b="b" t="t" l="l"/>
            <a:pathLst>
              <a:path h="1618117" w="1529856">
                <a:moveTo>
                  <a:pt x="0" y="0"/>
                </a:moveTo>
                <a:lnTo>
                  <a:pt x="1529856" y="0"/>
                </a:lnTo>
                <a:lnTo>
                  <a:pt x="1529856" y="1618117"/>
                </a:lnTo>
                <a:lnTo>
                  <a:pt x="0" y="16181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509295" y="9031684"/>
            <a:ext cx="6778705" cy="1255316"/>
          </a:xfrm>
          <a:custGeom>
            <a:avLst/>
            <a:gdLst/>
            <a:ahLst/>
            <a:cxnLst/>
            <a:rect r="r" b="b" t="t" l="l"/>
            <a:pathLst>
              <a:path h="1255316" w="6778705">
                <a:moveTo>
                  <a:pt x="0" y="0"/>
                </a:moveTo>
                <a:lnTo>
                  <a:pt x="6778705" y="0"/>
                </a:lnTo>
                <a:lnTo>
                  <a:pt x="6778705" y="1255316"/>
                </a:lnTo>
                <a:lnTo>
                  <a:pt x="0" y="1255316"/>
                </a:lnTo>
                <a:lnTo>
                  <a:pt x="0" y="0"/>
                </a:lnTo>
                <a:close/>
              </a:path>
            </a:pathLst>
          </a:custGeom>
          <a:blipFill>
            <a:blip r:embed="rId5"/>
            <a:stretch>
              <a:fillRect l="0" t="0" r="0" b="0"/>
            </a:stretch>
          </a:blipFill>
        </p:spPr>
      </p:sp>
      <p:sp>
        <p:nvSpPr>
          <p:cNvPr name="Freeform 5" id="5"/>
          <p:cNvSpPr/>
          <p:nvPr/>
        </p:nvSpPr>
        <p:spPr>
          <a:xfrm flipH="false" flipV="false" rot="0">
            <a:off x="4188848" y="5998701"/>
            <a:ext cx="9910303" cy="1558663"/>
          </a:xfrm>
          <a:custGeom>
            <a:avLst/>
            <a:gdLst/>
            <a:ahLst/>
            <a:cxnLst/>
            <a:rect r="r" b="b" t="t" l="l"/>
            <a:pathLst>
              <a:path h="1558663" w="9910303">
                <a:moveTo>
                  <a:pt x="0" y="0"/>
                </a:moveTo>
                <a:lnTo>
                  <a:pt x="9910304" y="0"/>
                </a:lnTo>
                <a:lnTo>
                  <a:pt x="9910304" y="1558662"/>
                </a:lnTo>
                <a:lnTo>
                  <a:pt x="0" y="1558662"/>
                </a:lnTo>
                <a:lnTo>
                  <a:pt x="0" y="0"/>
                </a:lnTo>
                <a:close/>
              </a:path>
            </a:pathLst>
          </a:custGeom>
          <a:blipFill>
            <a:blip r:embed="rId6"/>
            <a:stretch>
              <a:fillRect l="0" t="0" r="0" b="0"/>
            </a:stretch>
          </a:blipFill>
        </p:spPr>
      </p:sp>
      <p:sp>
        <p:nvSpPr>
          <p:cNvPr name="TextBox 6" id="6"/>
          <p:cNvSpPr txBox="true"/>
          <p:nvPr/>
        </p:nvSpPr>
        <p:spPr>
          <a:xfrm rot="0">
            <a:off x="745878" y="71985"/>
            <a:ext cx="6302718" cy="1321747"/>
          </a:xfrm>
          <a:prstGeom prst="rect">
            <a:avLst/>
          </a:prstGeom>
        </p:spPr>
        <p:txBody>
          <a:bodyPr anchor="t" rtlCol="false" tIns="0" lIns="0" bIns="0" rIns="0">
            <a:spAutoFit/>
          </a:bodyPr>
          <a:lstStyle/>
          <a:p>
            <a:pPr algn="ctr">
              <a:lnSpc>
                <a:spcPts val="10898"/>
              </a:lnSpc>
            </a:pPr>
            <a:r>
              <a:rPr lang="en-US" sz="7784">
                <a:solidFill>
                  <a:srgbClr val="FFFFFF"/>
                </a:solidFill>
                <a:latin typeface="Lilita One"/>
              </a:rPr>
              <a:t>ANGULAR</a:t>
            </a:r>
          </a:p>
        </p:txBody>
      </p:sp>
      <p:sp>
        <p:nvSpPr>
          <p:cNvPr name="TextBox 7" id="7"/>
          <p:cNvSpPr txBox="true"/>
          <p:nvPr/>
        </p:nvSpPr>
        <p:spPr>
          <a:xfrm rot="0">
            <a:off x="8608230" y="195861"/>
            <a:ext cx="9679770" cy="1096682"/>
          </a:xfrm>
          <a:prstGeom prst="rect">
            <a:avLst/>
          </a:prstGeom>
        </p:spPr>
        <p:txBody>
          <a:bodyPr anchor="t" rtlCol="false" tIns="0" lIns="0" bIns="0" rIns="0">
            <a:spAutoFit/>
          </a:bodyPr>
          <a:lstStyle/>
          <a:p>
            <a:pPr algn="r">
              <a:lnSpc>
                <a:spcPts val="8852"/>
              </a:lnSpc>
            </a:pPr>
            <a:r>
              <a:rPr lang="en-US" sz="6323">
                <a:solidFill>
                  <a:srgbClr val="FFFFFF"/>
                </a:solidFill>
                <a:latin typeface="Dosis Semi-Bold"/>
              </a:rPr>
              <a:t>ENRUTAMIENTO:</a:t>
            </a:r>
          </a:p>
        </p:txBody>
      </p:sp>
      <p:sp>
        <p:nvSpPr>
          <p:cNvPr name="TextBox 8" id="8"/>
          <p:cNvSpPr txBox="true"/>
          <p:nvPr/>
        </p:nvSpPr>
        <p:spPr>
          <a:xfrm rot="0">
            <a:off x="4419382" y="4587875"/>
            <a:ext cx="9679770" cy="701675"/>
          </a:xfrm>
          <a:prstGeom prst="rect">
            <a:avLst/>
          </a:prstGeom>
        </p:spPr>
        <p:txBody>
          <a:bodyPr anchor="t" rtlCol="false" tIns="0" lIns="0" bIns="0" rIns="0">
            <a:spAutoFit/>
          </a:bodyPr>
          <a:lstStyle/>
          <a:p>
            <a:pPr algn="ctr">
              <a:lnSpc>
                <a:spcPts val="2800"/>
              </a:lnSpc>
              <a:spcBef>
                <a:spcPct val="0"/>
              </a:spcBef>
            </a:pPr>
            <a:r>
              <a:rPr lang="en-US" sz="2000">
                <a:solidFill>
                  <a:srgbClr val="FFFFFF"/>
                </a:solidFill>
                <a:latin typeface="Canva Sans"/>
              </a:rPr>
              <a:t>La directiva router-outlet se utiliza en la plantilla para indicar el lugar donde Angular debe cargar dinámicamente los componentes asociados a las rutas.</a:t>
            </a:r>
          </a:p>
        </p:txBody>
      </p:sp>
      <p:sp>
        <p:nvSpPr>
          <p:cNvPr name="TextBox 9" id="9"/>
          <p:cNvSpPr txBox="true"/>
          <p:nvPr/>
        </p:nvSpPr>
        <p:spPr>
          <a:xfrm rot="0">
            <a:off x="4304115" y="2958029"/>
            <a:ext cx="9679770" cy="863600"/>
          </a:xfrm>
          <a:prstGeom prst="rect">
            <a:avLst/>
          </a:prstGeom>
        </p:spPr>
        <p:txBody>
          <a:bodyPr anchor="t" rtlCol="false" tIns="0" lIns="0" bIns="0" rIns="0">
            <a:spAutoFit/>
          </a:bodyPr>
          <a:lstStyle/>
          <a:p>
            <a:pPr algn="ctr">
              <a:lnSpc>
                <a:spcPts val="7000"/>
              </a:lnSpc>
            </a:pPr>
            <a:r>
              <a:rPr lang="en-US" sz="5000">
                <a:solidFill>
                  <a:srgbClr val="FFFFFF"/>
                </a:solidFill>
                <a:latin typeface="Dosis Semi-Bold"/>
              </a:rPr>
              <a:t>Router Outlet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0" y="0"/>
            <a:ext cx="1529856" cy="1618117"/>
          </a:xfrm>
          <a:custGeom>
            <a:avLst/>
            <a:gdLst/>
            <a:ahLst/>
            <a:cxnLst/>
            <a:rect r="r" b="b" t="t" l="l"/>
            <a:pathLst>
              <a:path h="1618117" w="1529856">
                <a:moveTo>
                  <a:pt x="0" y="0"/>
                </a:moveTo>
                <a:lnTo>
                  <a:pt x="1529856" y="0"/>
                </a:lnTo>
                <a:lnTo>
                  <a:pt x="1529856" y="1618117"/>
                </a:lnTo>
                <a:lnTo>
                  <a:pt x="0" y="16181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0" y="9031684"/>
            <a:ext cx="6778705" cy="1255316"/>
          </a:xfrm>
          <a:custGeom>
            <a:avLst/>
            <a:gdLst/>
            <a:ahLst/>
            <a:cxnLst/>
            <a:rect r="r" b="b" t="t" l="l"/>
            <a:pathLst>
              <a:path h="1255316" w="6778705">
                <a:moveTo>
                  <a:pt x="0" y="0"/>
                </a:moveTo>
                <a:lnTo>
                  <a:pt x="6778705" y="0"/>
                </a:lnTo>
                <a:lnTo>
                  <a:pt x="6778705" y="1255316"/>
                </a:lnTo>
                <a:lnTo>
                  <a:pt x="0" y="1255316"/>
                </a:lnTo>
                <a:lnTo>
                  <a:pt x="0" y="0"/>
                </a:lnTo>
                <a:close/>
              </a:path>
            </a:pathLst>
          </a:custGeom>
          <a:blipFill>
            <a:blip r:embed="rId5"/>
            <a:stretch>
              <a:fillRect l="0" t="0" r="0" b="0"/>
            </a:stretch>
          </a:blipFill>
        </p:spPr>
      </p:sp>
      <p:sp>
        <p:nvSpPr>
          <p:cNvPr name="Freeform 5" id="5"/>
          <p:cNvSpPr/>
          <p:nvPr/>
        </p:nvSpPr>
        <p:spPr>
          <a:xfrm flipH="false" flipV="false" rot="0">
            <a:off x="17157319" y="9106211"/>
            <a:ext cx="1060630" cy="1106263"/>
          </a:xfrm>
          <a:custGeom>
            <a:avLst/>
            <a:gdLst/>
            <a:ahLst/>
            <a:cxnLst/>
            <a:rect r="r" b="b" t="t" l="l"/>
            <a:pathLst>
              <a:path h="1106263" w="1060630">
                <a:moveTo>
                  <a:pt x="0" y="0"/>
                </a:moveTo>
                <a:lnTo>
                  <a:pt x="1060630" y="0"/>
                </a:lnTo>
                <a:lnTo>
                  <a:pt x="1060630" y="1106263"/>
                </a:lnTo>
                <a:lnTo>
                  <a:pt x="0" y="110626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4084046" y="5826419"/>
            <a:ext cx="10119908" cy="1427440"/>
          </a:xfrm>
          <a:custGeom>
            <a:avLst/>
            <a:gdLst/>
            <a:ahLst/>
            <a:cxnLst/>
            <a:rect r="r" b="b" t="t" l="l"/>
            <a:pathLst>
              <a:path h="1427440" w="10119908">
                <a:moveTo>
                  <a:pt x="0" y="0"/>
                </a:moveTo>
                <a:lnTo>
                  <a:pt x="10119908" y="0"/>
                </a:lnTo>
                <a:lnTo>
                  <a:pt x="10119908" y="1427440"/>
                </a:lnTo>
                <a:lnTo>
                  <a:pt x="0" y="1427440"/>
                </a:lnTo>
                <a:lnTo>
                  <a:pt x="0" y="0"/>
                </a:lnTo>
                <a:close/>
              </a:path>
            </a:pathLst>
          </a:custGeom>
          <a:blipFill>
            <a:blip r:embed="rId8"/>
            <a:stretch>
              <a:fillRect l="0" t="0" r="0" b="0"/>
            </a:stretch>
          </a:blipFill>
        </p:spPr>
      </p:sp>
      <p:sp>
        <p:nvSpPr>
          <p:cNvPr name="TextBox 7" id="7"/>
          <p:cNvSpPr txBox="true"/>
          <p:nvPr/>
        </p:nvSpPr>
        <p:spPr>
          <a:xfrm rot="0">
            <a:off x="745878" y="71985"/>
            <a:ext cx="6302718" cy="1321747"/>
          </a:xfrm>
          <a:prstGeom prst="rect">
            <a:avLst/>
          </a:prstGeom>
        </p:spPr>
        <p:txBody>
          <a:bodyPr anchor="t" rtlCol="false" tIns="0" lIns="0" bIns="0" rIns="0">
            <a:spAutoFit/>
          </a:bodyPr>
          <a:lstStyle/>
          <a:p>
            <a:pPr algn="ctr">
              <a:lnSpc>
                <a:spcPts val="10898"/>
              </a:lnSpc>
            </a:pPr>
            <a:r>
              <a:rPr lang="en-US" sz="7784">
                <a:solidFill>
                  <a:srgbClr val="FFFFFF"/>
                </a:solidFill>
                <a:latin typeface="Lilita One"/>
              </a:rPr>
              <a:t>ANGULAR</a:t>
            </a:r>
          </a:p>
        </p:txBody>
      </p:sp>
      <p:sp>
        <p:nvSpPr>
          <p:cNvPr name="TextBox 8" id="8"/>
          <p:cNvSpPr txBox="true"/>
          <p:nvPr/>
        </p:nvSpPr>
        <p:spPr>
          <a:xfrm rot="0">
            <a:off x="8608230" y="195861"/>
            <a:ext cx="9679770" cy="1096682"/>
          </a:xfrm>
          <a:prstGeom prst="rect">
            <a:avLst/>
          </a:prstGeom>
        </p:spPr>
        <p:txBody>
          <a:bodyPr anchor="t" rtlCol="false" tIns="0" lIns="0" bIns="0" rIns="0">
            <a:spAutoFit/>
          </a:bodyPr>
          <a:lstStyle/>
          <a:p>
            <a:pPr algn="r">
              <a:lnSpc>
                <a:spcPts val="8852"/>
              </a:lnSpc>
            </a:pPr>
            <a:r>
              <a:rPr lang="en-US" sz="6323">
                <a:solidFill>
                  <a:srgbClr val="FFFFFF"/>
                </a:solidFill>
                <a:latin typeface="Dosis Semi-Bold"/>
              </a:rPr>
              <a:t>ENRUTAMIENTO:</a:t>
            </a:r>
          </a:p>
        </p:txBody>
      </p:sp>
      <p:sp>
        <p:nvSpPr>
          <p:cNvPr name="TextBox 9" id="9"/>
          <p:cNvSpPr txBox="true"/>
          <p:nvPr/>
        </p:nvSpPr>
        <p:spPr>
          <a:xfrm rot="0">
            <a:off x="4526574" y="4475398"/>
            <a:ext cx="9234852" cy="701675"/>
          </a:xfrm>
          <a:prstGeom prst="rect">
            <a:avLst/>
          </a:prstGeom>
        </p:spPr>
        <p:txBody>
          <a:bodyPr anchor="t" rtlCol="false" tIns="0" lIns="0" bIns="0" rIns="0">
            <a:spAutoFit/>
          </a:bodyPr>
          <a:lstStyle/>
          <a:p>
            <a:pPr algn="ctr" marL="431801" indent="-215900" lvl="1">
              <a:lnSpc>
                <a:spcPts val="2800"/>
              </a:lnSpc>
              <a:spcBef>
                <a:spcPct val="0"/>
              </a:spcBef>
              <a:buFont typeface="Arial"/>
              <a:buChar char="•"/>
            </a:pPr>
            <a:r>
              <a:rPr lang="en-US" sz="2000">
                <a:solidFill>
                  <a:srgbClr val="FFFFFF"/>
                </a:solidFill>
                <a:latin typeface="Canva Sans"/>
              </a:rPr>
              <a:t>La navegación entre rutas se puede realizar mediante enlaces (&lt;a&gt;), botones, o programáticamente utilizando el servicio Router de Angular.</a:t>
            </a:r>
          </a:p>
        </p:txBody>
      </p:sp>
      <p:sp>
        <p:nvSpPr>
          <p:cNvPr name="TextBox 10" id="10"/>
          <p:cNvSpPr txBox="true"/>
          <p:nvPr/>
        </p:nvSpPr>
        <p:spPr>
          <a:xfrm rot="0">
            <a:off x="4304115" y="3066783"/>
            <a:ext cx="9679770" cy="863600"/>
          </a:xfrm>
          <a:prstGeom prst="rect">
            <a:avLst/>
          </a:prstGeom>
        </p:spPr>
        <p:txBody>
          <a:bodyPr anchor="t" rtlCol="false" tIns="0" lIns="0" bIns="0" rIns="0">
            <a:spAutoFit/>
          </a:bodyPr>
          <a:lstStyle/>
          <a:p>
            <a:pPr algn="ctr">
              <a:lnSpc>
                <a:spcPts val="7000"/>
              </a:lnSpc>
            </a:pPr>
            <a:r>
              <a:rPr lang="en-US" sz="5000">
                <a:solidFill>
                  <a:srgbClr val="FFFFFF"/>
                </a:solidFill>
                <a:latin typeface="Dosis Semi-Bold"/>
              </a:rPr>
              <a:t>Navegación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0" y="0"/>
            <a:ext cx="1529856" cy="1618117"/>
          </a:xfrm>
          <a:custGeom>
            <a:avLst/>
            <a:gdLst/>
            <a:ahLst/>
            <a:cxnLst/>
            <a:rect r="r" b="b" t="t" l="l"/>
            <a:pathLst>
              <a:path h="1618117" w="1529856">
                <a:moveTo>
                  <a:pt x="0" y="0"/>
                </a:moveTo>
                <a:lnTo>
                  <a:pt x="1529856" y="0"/>
                </a:lnTo>
                <a:lnTo>
                  <a:pt x="1529856" y="1618117"/>
                </a:lnTo>
                <a:lnTo>
                  <a:pt x="0" y="16181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0" y="9031684"/>
            <a:ext cx="6778705" cy="1255316"/>
          </a:xfrm>
          <a:custGeom>
            <a:avLst/>
            <a:gdLst/>
            <a:ahLst/>
            <a:cxnLst/>
            <a:rect r="r" b="b" t="t" l="l"/>
            <a:pathLst>
              <a:path h="1255316" w="6778705">
                <a:moveTo>
                  <a:pt x="0" y="0"/>
                </a:moveTo>
                <a:lnTo>
                  <a:pt x="6778705" y="0"/>
                </a:lnTo>
                <a:lnTo>
                  <a:pt x="6778705" y="1255316"/>
                </a:lnTo>
                <a:lnTo>
                  <a:pt x="0" y="1255316"/>
                </a:lnTo>
                <a:lnTo>
                  <a:pt x="0" y="0"/>
                </a:lnTo>
                <a:close/>
              </a:path>
            </a:pathLst>
          </a:custGeom>
          <a:blipFill>
            <a:blip r:embed="rId5"/>
            <a:stretch>
              <a:fillRect l="0" t="0" r="0" b="0"/>
            </a:stretch>
          </a:blipFill>
        </p:spPr>
      </p:sp>
      <p:sp>
        <p:nvSpPr>
          <p:cNvPr name="Freeform 5" id="5"/>
          <p:cNvSpPr/>
          <p:nvPr/>
        </p:nvSpPr>
        <p:spPr>
          <a:xfrm flipH="false" flipV="false" rot="0">
            <a:off x="17157319" y="9106211"/>
            <a:ext cx="1060630" cy="1106263"/>
          </a:xfrm>
          <a:custGeom>
            <a:avLst/>
            <a:gdLst/>
            <a:ahLst/>
            <a:cxnLst/>
            <a:rect r="r" b="b" t="t" l="l"/>
            <a:pathLst>
              <a:path h="1106263" w="1060630">
                <a:moveTo>
                  <a:pt x="0" y="0"/>
                </a:moveTo>
                <a:lnTo>
                  <a:pt x="1060630" y="0"/>
                </a:lnTo>
                <a:lnTo>
                  <a:pt x="1060630" y="1106263"/>
                </a:lnTo>
                <a:lnTo>
                  <a:pt x="0" y="110626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3433825" y="5233753"/>
            <a:ext cx="11335683" cy="1048306"/>
          </a:xfrm>
          <a:custGeom>
            <a:avLst/>
            <a:gdLst/>
            <a:ahLst/>
            <a:cxnLst/>
            <a:rect r="r" b="b" t="t" l="l"/>
            <a:pathLst>
              <a:path h="1048306" w="11335683">
                <a:moveTo>
                  <a:pt x="0" y="0"/>
                </a:moveTo>
                <a:lnTo>
                  <a:pt x="11335683" y="0"/>
                </a:lnTo>
                <a:lnTo>
                  <a:pt x="11335683" y="1048306"/>
                </a:lnTo>
                <a:lnTo>
                  <a:pt x="0" y="1048306"/>
                </a:lnTo>
                <a:lnTo>
                  <a:pt x="0" y="0"/>
                </a:lnTo>
                <a:close/>
              </a:path>
            </a:pathLst>
          </a:custGeom>
          <a:blipFill>
            <a:blip r:embed="rId8"/>
            <a:stretch>
              <a:fillRect l="0" t="0" r="0" b="0"/>
            </a:stretch>
          </a:blipFill>
        </p:spPr>
      </p:sp>
      <p:sp>
        <p:nvSpPr>
          <p:cNvPr name="Freeform 7" id="7"/>
          <p:cNvSpPr/>
          <p:nvPr/>
        </p:nvSpPr>
        <p:spPr>
          <a:xfrm flipH="false" flipV="false" rot="0">
            <a:off x="3521608" y="6901184"/>
            <a:ext cx="11332567" cy="937385"/>
          </a:xfrm>
          <a:custGeom>
            <a:avLst/>
            <a:gdLst/>
            <a:ahLst/>
            <a:cxnLst/>
            <a:rect r="r" b="b" t="t" l="l"/>
            <a:pathLst>
              <a:path h="937385" w="11332567">
                <a:moveTo>
                  <a:pt x="0" y="0"/>
                </a:moveTo>
                <a:lnTo>
                  <a:pt x="11332567" y="0"/>
                </a:lnTo>
                <a:lnTo>
                  <a:pt x="11332567" y="937385"/>
                </a:lnTo>
                <a:lnTo>
                  <a:pt x="0" y="937385"/>
                </a:lnTo>
                <a:lnTo>
                  <a:pt x="0" y="0"/>
                </a:lnTo>
                <a:close/>
              </a:path>
            </a:pathLst>
          </a:custGeom>
          <a:blipFill>
            <a:blip r:embed="rId9"/>
            <a:stretch>
              <a:fillRect l="0" t="0" r="0" b="0"/>
            </a:stretch>
          </a:blipFill>
        </p:spPr>
      </p:sp>
      <p:sp>
        <p:nvSpPr>
          <p:cNvPr name="TextBox 8" id="8"/>
          <p:cNvSpPr txBox="true"/>
          <p:nvPr/>
        </p:nvSpPr>
        <p:spPr>
          <a:xfrm rot="0">
            <a:off x="745878" y="71985"/>
            <a:ext cx="6302718" cy="1321747"/>
          </a:xfrm>
          <a:prstGeom prst="rect">
            <a:avLst/>
          </a:prstGeom>
        </p:spPr>
        <p:txBody>
          <a:bodyPr anchor="t" rtlCol="false" tIns="0" lIns="0" bIns="0" rIns="0">
            <a:spAutoFit/>
          </a:bodyPr>
          <a:lstStyle/>
          <a:p>
            <a:pPr algn="ctr">
              <a:lnSpc>
                <a:spcPts val="10898"/>
              </a:lnSpc>
            </a:pPr>
            <a:r>
              <a:rPr lang="en-US" sz="7784">
                <a:solidFill>
                  <a:srgbClr val="FFFFFF"/>
                </a:solidFill>
                <a:latin typeface="Lilita One"/>
              </a:rPr>
              <a:t>ANGULAR</a:t>
            </a:r>
          </a:p>
        </p:txBody>
      </p:sp>
      <p:sp>
        <p:nvSpPr>
          <p:cNvPr name="TextBox 9" id="9"/>
          <p:cNvSpPr txBox="true"/>
          <p:nvPr/>
        </p:nvSpPr>
        <p:spPr>
          <a:xfrm rot="0">
            <a:off x="8608230" y="195861"/>
            <a:ext cx="9679770" cy="1096682"/>
          </a:xfrm>
          <a:prstGeom prst="rect">
            <a:avLst/>
          </a:prstGeom>
        </p:spPr>
        <p:txBody>
          <a:bodyPr anchor="t" rtlCol="false" tIns="0" lIns="0" bIns="0" rIns="0">
            <a:spAutoFit/>
          </a:bodyPr>
          <a:lstStyle/>
          <a:p>
            <a:pPr algn="r">
              <a:lnSpc>
                <a:spcPts val="8852"/>
              </a:lnSpc>
            </a:pPr>
            <a:r>
              <a:rPr lang="en-US" sz="6323">
                <a:solidFill>
                  <a:srgbClr val="FFFFFF"/>
                </a:solidFill>
                <a:latin typeface="Dosis Semi-Bold"/>
              </a:rPr>
              <a:t>ENRUTAMIENTO:</a:t>
            </a:r>
          </a:p>
        </p:txBody>
      </p:sp>
      <p:sp>
        <p:nvSpPr>
          <p:cNvPr name="TextBox 10" id="10"/>
          <p:cNvSpPr txBox="true"/>
          <p:nvPr/>
        </p:nvSpPr>
        <p:spPr>
          <a:xfrm rot="0">
            <a:off x="5531991" y="3780624"/>
            <a:ext cx="7139352" cy="701675"/>
          </a:xfrm>
          <a:prstGeom prst="rect">
            <a:avLst/>
          </a:prstGeom>
        </p:spPr>
        <p:txBody>
          <a:bodyPr anchor="t" rtlCol="false" tIns="0" lIns="0" bIns="0" rIns="0">
            <a:spAutoFit/>
          </a:bodyPr>
          <a:lstStyle/>
          <a:p>
            <a:pPr algn="ctr" marL="431801" indent="-215900" lvl="1">
              <a:lnSpc>
                <a:spcPts val="2800"/>
              </a:lnSpc>
              <a:spcBef>
                <a:spcPct val="0"/>
              </a:spcBef>
              <a:buFont typeface="Arial"/>
              <a:buChar char="•"/>
            </a:pPr>
            <a:r>
              <a:rPr lang="en-US" sz="2000">
                <a:solidFill>
                  <a:srgbClr val="FFFFFF"/>
                </a:solidFill>
                <a:latin typeface="Canva Sans"/>
              </a:rPr>
              <a:t> Las rutas pueden contener parámetros que permiten pasar datos específicos entre componentes.</a:t>
            </a:r>
          </a:p>
        </p:txBody>
      </p:sp>
      <p:sp>
        <p:nvSpPr>
          <p:cNvPr name="TextBox 11" id="11"/>
          <p:cNvSpPr txBox="true"/>
          <p:nvPr/>
        </p:nvSpPr>
        <p:spPr>
          <a:xfrm rot="0">
            <a:off x="4261782" y="2343656"/>
            <a:ext cx="9679770" cy="863600"/>
          </a:xfrm>
          <a:prstGeom prst="rect">
            <a:avLst/>
          </a:prstGeom>
        </p:spPr>
        <p:txBody>
          <a:bodyPr anchor="t" rtlCol="false" tIns="0" lIns="0" bIns="0" rIns="0">
            <a:spAutoFit/>
          </a:bodyPr>
          <a:lstStyle/>
          <a:p>
            <a:pPr algn="ctr">
              <a:lnSpc>
                <a:spcPts val="7000"/>
              </a:lnSpc>
            </a:pPr>
            <a:r>
              <a:rPr lang="en-US" sz="5000">
                <a:solidFill>
                  <a:srgbClr val="FFFFFF"/>
                </a:solidFill>
                <a:latin typeface="Dosis Semi-Bold"/>
              </a:rPr>
              <a:t>Parámetros de Ruta</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0" y="0"/>
            <a:ext cx="1529856" cy="1618117"/>
          </a:xfrm>
          <a:custGeom>
            <a:avLst/>
            <a:gdLst/>
            <a:ahLst/>
            <a:cxnLst/>
            <a:rect r="r" b="b" t="t" l="l"/>
            <a:pathLst>
              <a:path h="1618117" w="1529856">
                <a:moveTo>
                  <a:pt x="0" y="0"/>
                </a:moveTo>
                <a:lnTo>
                  <a:pt x="1529856" y="0"/>
                </a:lnTo>
                <a:lnTo>
                  <a:pt x="1529856" y="1618117"/>
                </a:lnTo>
                <a:lnTo>
                  <a:pt x="0" y="16181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509295" y="9031684"/>
            <a:ext cx="6778705" cy="1255316"/>
          </a:xfrm>
          <a:custGeom>
            <a:avLst/>
            <a:gdLst/>
            <a:ahLst/>
            <a:cxnLst/>
            <a:rect r="r" b="b" t="t" l="l"/>
            <a:pathLst>
              <a:path h="1255316" w="6778705">
                <a:moveTo>
                  <a:pt x="0" y="0"/>
                </a:moveTo>
                <a:lnTo>
                  <a:pt x="6778705" y="0"/>
                </a:lnTo>
                <a:lnTo>
                  <a:pt x="6778705" y="1255316"/>
                </a:lnTo>
                <a:lnTo>
                  <a:pt x="0" y="1255316"/>
                </a:lnTo>
                <a:lnTo>
                  <a:pt x="0" y="0"/>
                </a:lnTo>
                <a:close/>
              </a:path>
            </a:pathLst>
          </a:custGeom>
          <a:blipFill>
            <a:blip r:embed="rId5"/>
            <a:stretch>
              <a:fillRect l="0" t="0" r="0" b="0"/>
            </a:stretch>
          </a:blipFill>
        </p:spPr>
      </p:sp>
      <p:sp>
        <p:nvSpPr>
          <p:cNvPr name="TextBox 5" id="5"/>
          <p:cNvSpPr txBox="true"/>
          <p:nvPr/>
        </p:nvSpPr>
        <p:spPr>
          <a:xfrm rot="0">
            <a:off x="745878" y="71985"/>
            <a:ext cx="6302718" cy="1321747"/>
          </a:xfrm>
          <a:prstGeom prst="rect">
            <a:avLst/>
          </a:prstGeom>
        </p:spPr>
        <p:txBody>
          <a:bodyPr anchor="t" rtlCol="false" tIns="0" lIns="0" bIns="0" rIns="0">
            <a:spAutoFit/>
          </a:bodyPr>
          <a:lstStyle/>
          <a:p>
            <a:pPr algn="ctr">
              <a:lnSpc>
                <a:spcPts val="10898"/>
              </a:lnSpc>
            </a:pPr>
            <a:r>
              <a:rPr lang="en-US" sz="7784">
                <a:solidFill>
                  <a:srgbClr val="FFFFFF"/>
                </a:solidFill>
                <a:latin typeface="Lilita One"/>
              </a:rPr>
              <a:t>ANGULAR</a:t>
            </a:r>
          </a:p>
        </p:txBody>
      </p:sp>
      <p:sp>
        <p:nvSpPr>
          <p:cNvPr name="TextBox 6" id="6"/>
          <p:cNvSpPr txBox="true"/>
          <p:nvPr/>
        </p:nvSpPr>
        <p:spPr>
          <a:xfrm rot="0">
            <a:off x="8608230" y="195861"/>
            <a:ext cx="9679770" cy="1096682"/>
          </a:xfrm>
          <a:prstGeom prst="rect">
            <a:avLst/>
          </a:prstGeom>
        </p:spPr>
        <p:txBody>
          <a:bodyPr anchor="t" rtlCol="false" tIns="0" lIns="0" bIns="0" rIns="0">
            <a:spAutoFit/>
          </a:bodyPr>
          <a:lstStyle/>
          <a:p>
            <a:pPr algn="r">
              <a:lnSpc>
                <a:spcPts val="8852"/>
              </a:lnSpc>
            </a:pPr>
            <a:r>
              <a:rPr lang="en-US" sz="6323">
                <a:solidFill>
                  <a:srgbClr val="FFFFFF"/>
                </a:solidFill>
                <a:latin typeface="Dosis Semi-Bold"/>
              </a:rPr>
              <a:t>ENRUTAMIENTO:</a:t>
            </a:r>
          </a:p>
        </p:txBody>
      </p:sp>
      <p:sp>
        <p:nvSpPr>
          <p:cNvPr name="Freeform 7" id="7"/>
          <p:cNvSpPr/>
          <p:nvPr/>
        </p:nvSpPr>
        <p:spPr>
          <a:xfrm flipH="false" flipV="false" rot="0">
            <a:off x="3332724" y="5577407"/>
            <a:ext cx="11622552" cy="2626927"/>
          </a:xfrm>
          <a:custGeom>
            <a:avLst/>
            <a:gdLst/>
            <a:ahLst/>
            <a:cxnLst/>
            <a:rect r="r" b="b" t="t" l="l"/>
            <a:pathLst>
              <a:path h="2626927" w="11622552">
                <a:moveTo>
                  <a:pt x="0" y="0"/>
                </a:moveTo>
                <a:lnTo>
                  <a:pt x="11622552" y="0"/>
                </a:lnTo>
                <a:lnTo>
                  <a:pt x="11622552" y="2626927"/>
                </a:lnTo>
                <a:lnTo>
                  <a:pt x="0" y="2626927"/>
                </a:lnTo>
                <a:lnTo>
                  <a:pt x="0" y="0"/>
                </a:lnTo>
                <a:close/>
              </a:path>
            </a:pathLst>
          </a:custGeom>
          <a:blipFill>
            <a:blip r:embed="rId6"/>
            <a:stretch>
              <a:fillRect l="0" t="0" r="0" b="0"/>
            </a:stretch>
          </a:blipFill>
        </p:spPr>
      </p:sp>
      <p:sp>
        <p:nvSpPr>
          <p:cNvPr name="TextBox 8" id="8"/>
          <p:cNvSpPr txBox="true"/>
          <p:nvPr/>
        </p:nvSpPr>
        <p:spPr>
          <a:xfrm rot="0">
            <a:off x="4759407" y="3841469"/>
            <a:ext cx="8769185" cy="1054100"/>
          </a:xfrm>
          <a:prstGeom prst="rect">
            <a:avLst/>
          </a:prstGeom>
        </p:spPr>
        <p:txBody>
          <a:bodyPr anchor="t" rtlCol="false" tIns="0" lIns="0" bIns="0" rIns="0">
            <a:spAutoFit/>
          </a:bodyPr>
          <a:lstStyle/>
          <a:p>
            <a:pPr algn="ctr" marL="431801" indent="-215900" lvl="1">
              <a:lnSpc>
                <a:spcPts val="2800"/>
              </a:lnSpc>
              <a:spcBef>
                <a:spcPct val="0"/>
              </a:spcBef>
              <a:buFont typeface="Arial"/>
              <a:buChar char="•"/>
            </a:pPr>
            <a:r>
              <a:rPr lang="en-US" sz="2000">
                <a:solidFill>
                  <a:srgbClr val="FFFFFF"/>
                </a:solidFill>
                <a:latin typeface="Canva Sans"/>
              </a:rPr>
              <a:t>Para activar la opción del menú al enrutar con Angular, puedes utilizar la directiva routerLinkActive. Esta directiva se utiliza para aplicar una clase CSS cuando el enlace asociado está activo.</a:t>
            </a:r>
          </a:p>
        </p:txBody>
      </p:sp>
      <p:sp>
        <p:nvSpPr>
          <p:cNvPr name="TextBox 9" id="9"/>
          <p:cNvSpPr txBox="true"/>
          <p:nvPr/>
        </p:nvSpPr>
        <p:spPr>
          <a:xfrm rot="0">
            <a:off x="4261782" y="2343656"/>
            <a:ext cx="9679770" cy="863600"/>
          </a:xfrm>
          <a:prstGeom prst="rect">
            <a:avLst/>
          </a:prstGeom>
        </p:spPr>
        <p:txBody>
          <a:bodyPr anchor="t" rtlCol="false" tIns="0" lIns="0" bIns="0" rIns="0">
            <a:spAutoFit/>
          </a:bodyPr>
          <a:lstStyle/>
          <a:p>
            <a:pPr algn="ctr">
              <a:lnSpc>
                <a:spcPts val="7000"/>
              </a:lnSpc>
            </a:pPr>
            <a:r>
              <a:rPr lang="en-US" sz="5000">
                <a:solidFill>
                  <a:srgbClr val="FFFFFF"/>
                </a:solidFill>
                <a:latin typeface="Dosis Semi-Bold"/>
              </a:rPr>
              <a:t>routerLinkActive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0" y="0"/>
            <a:ext cx="1529856" cy="1618117"/>
          </a:xfrm>
          <a:custGeom>
            <a:avLst/>
            <a:gdLst/>
            <a:ahLst/>
            <a:cxnLst/>
            <a:rect r="r" b="b" t="t" l="l"/>
            <a:pathLst>
              <a:path h="1618117" w="1529856">
                <a:moveTo>
                  <a:pt x="0" y="0"/>
                </a:moveTo>
                <a:lnTo>
                  <a:pt x="1529856" y="0"/>
                </a:lnTo>
                <a:lnTo>
                  <a:pt x="1529856" y="1618117"/>
                </a:lnTo>
                <a:lnTo>
                  <a:pt x="0" y="16181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509295" y="9031684"/>
            <a:ext cx="6778705" cy="1255316"/>
          </a:xfrm>
          <a:custGeom>
            <a:avLst/>
            <a:gdLst/>
            <a:ahLst/>
            <a:cxnLst/>
            <a:rect r="r" b="b" t="t" l="l"/>
            <a:pathLst>
              <a:path h="1255316" w="6778705">
                <a:moveTo>
                  <a:pt x="0" y="0"/>
                </a:moveTo>
                <a:lnTo>
                  <a:pt x="6778705" y="0"/>
                </a:lnTo>
                <a:lnTo>
                  <a:pt x="6778705" y="1255316"/>
                </a:lnTo>
                <a:lnTo>
                  <a:pt x="0" y="1255316"/>
                </a:lnTo>
                <a:lnTo>
                  <a:pt x="0" y="0"/>
                </a:lnTo>
                <a:close/>
              </a:path>
            </a:pathLst>
          </a:custGeom>
          <a:blipFill>
            <a:blip r:embed="rId5"/>
            <a:stretch>
              <a:fillRect l="0" t="0" r="0" b="0"/>
            </a:stretch>
          </a:blipFill>
        </p:spPr>
      </p:sp>
      <p:sp>
        <p:nvSpPr>
          <p:cNvPr name="Freeform 5" id="5"/>
          <p:cNvSpPr/>
          <p:nvPr/>
        </p:nvSpPr>
        <p:spPr>
          <a:xfrm flipH="false" flipV="false" rot="0">
            <a:off x="3219387" y="4396035"/>
            <a:ext cx="11849226" cy="1653380"/>
          </a:xfrm>
          <a:custGeom>
            <a:avLst/>
            <a:gdLst/>
            <a:ahLst/>
            <a:cxnLst/>
            <a:rect r="r" b="b" t="t" l="l"/>
            <a:pathLst>
              <a:path h="1653380" w="11849226">
                <a:moveTo>
                  <a:pt x="0" y="0"/>
                </a:moveTo>
                <a:lnTo>
                  <a:pt x="11849226" y="0"/>
                </a:lnTo>
                <a:lnTo>
                  <a:pt x="11849226" y="1653381"/>
                </a:lnTo>
                <a:lnTo>
                  <a:pt x="0" y="1653381"/>
                </a:lnTo>
                <a:lnTo>
                  <a:pt x="0" y="0"/>
                </a:lnTo>
                <a:close/>
              </a:path>
            </a:pathLst>
          </a:custGeom>
          <a:blipFill>
            <a:blip r:embed="rId6"/>
            <a:stretch>
              <a:fillRect l="0" t="0" r="0" b="0"/>
            </a:stretch>
          </a:blipFill>
        </p:spPr>
      </p:sp>
      <p:sp>
        <p:nvSpPr>
          <p:cNvPr name="Freeform 6" id="6"/>
          <p:cNvSpPr/>
          <p:nvPr/>
        </p:nvSpPr>
        <p:spPr>
          <a:xfrm flipH="false" flipV="false" rot="0">
            <a:off x="3120208" y="7796660"/>
            <a:ext cx="12047583" cy="768514"/>
          </a:xfrm>
          <a:custGeom>
            <a:avLst/>
            <a:gdLst/>
            <a:ahLst/>
            <a:cxnLst/>
            <a:rect r="r" b="b" t="t" l="l"/>
            <a:pathLst>
              <a:path h="768514" w="12047583">
                <a:moveTo>
                  <a:pt x="0" y="0"/>
                </a:moveTo>
                <a:lnTo>
                  <a:pt x="12047584" y="0"/>
                </a:lnTo>
                <a:lnTo>
                  <a:pt x="12047584" y="768514"/>
                </a:lnTo>
                <a:lnTo>
                  <a:pt x="0" y="768514"/>
                </a:lnTo>
                <a:lnTo>
                  <a:pt x="0" y="0"/>
                </a:lnTo>
                <a:close/>
              </a:path>
            </a:pathLst>
          </a:custGeom>
          <a:blipFill>
            <a:blip r:embed="rId7"/>
            <a:stretch>
              <a:fillRect l="0" t="0" r="0" b="0"/>
            </a:stretch>
          </a:blipFill>
        </p:spPr>
      </p:sp>
      <p:sp>
        <p:nvSpPr>
          <p:cNvPr name="TextBox 7" id="7"/>
          <p:cNvSpPr txBox="true"/>
          <p:nvPr/>
        </p:nvSpPr>
        <p:spPr>
          <a:xfrm rot="0">
            <a:off x="745878" y="71985"/>
            <a:ext cx="6302718" cy="1321747"/>
          </a:xfrm>
          <a:prstGeom prst="rect">
            <a:avLst/>
          </a:prstGeom>
        </p:spPr>
        <p:txBody>
          <a:bodyPr anchor="t" rtlCol="false" tIns="0" lIns="0" bIns="0" rIns="0">
            <a:spAutoFit/>
          </a:bodyPr>
          <a:lstStyle/>
          <a:p>
            <a:pPr algn="ctr">
              <a:lnSpc>
                <a:spcPts val="10898"/>
              </a:lnSpc>
            </a:pPr>
            <a:r>
              <a:rPr lang="en-US" sz="7784">
                <a:solidFill>
                  <a:srgbClr val="FFFFFF"/>
                </a:solidFill>
                <a:latin typeface="Lilita One"/>
              </a:rPr>
              <a:t>ANGULAR</a:t>
            </a:r>
          </a:p>
        </p:txBody>
      </p:sp>
      <p:sp>
        <p:nvSpPr>
          <p:cNvPr name="TextBox 8" id="8"/>
          <p:cNvSpPr txBox="true"/>
          <p:nvPr/>
        </p:nvSpPr>
        <p:spPr>
          <a:xfrm rot="0">
            <a:off x="8608230" y="195861"/>
            <a:ext cx="9679770" cy="1096682"/>
          </a:xfrm>
          <a:prstGeom prst="rect">
            <a:avLst/>
          </a:prstGeom>
        </p:spPr>
        <p:txBody>
          <a:bodyPr anchor="t" rtlCol="false" tIns="0" lIns="0" bIns="0" rIns="0">
            <a:spAutoFit/>
          </a:bodyPr>
          <a:lstStyle/>
          <a:p>
            <a:pPr algn="r">
              <a:lnSpc>
                <a:spcPts val="8852"/>
              </a:lnSpc>
            </a:pPr>
            <a:r>
              <a:rPr lang="en-US" sz="6323">
                <a:solidFill>
                  <a:srgbClr val="FFFFFF"/>
                </a:solidFill>
                <a:latin typeface="Dosis Semi-Bold"/>
              </a:rPr>
              <a:t>ENRUTAMIENTO:</a:t>
            </a:r>
          </a:p>
        </p:txBody>
      </p:sp>
      <p:sp>
        <p:nvSpPr>
          <p:cNvPr name="TextBox 9" id="9"/>
          <p:cNvSpPr txBox="true"/>
          <p:nvPr/>
        </p:nvSpPr>
        <p:spPr>
          <a:xfrm rot="0">
            <a:off x="4759407" y="3376860"/>
            <a:ext cx="8769185" cy="514350"/>
          </a:xfrm>
          <a:prstGeom prst="rect">
            <a:avLst/>
          </a:prstGeom>
        </p:spPr>
        <p:txBody>
          <a:bodyPr anchor="t" rtlCol="false" tIns="0" lIns="0" bIns="0" rIns="0">
            <a:spAutoFit/>
          </a:bodyPr>
          <a:lstStyle/>
          <a:p>
            <a:pPr algn="ctr">
              <a:lnSpc>
                <a:spcPts val="4200"/>
              </a:lnSpc>
            </a:pPr>
            <a:r>
              <a:rPr lang="en-US" sz="3000">
                <a:solidFill>
                  <a:srgbClr val="FFFFFF"/>
                </a:solidFill>
                <a:latin typeface="Canva Sans"/>
              </a:rPr>
              <a:t>1) Definir una ruta con varios parámetros:</a:t>
            </a:r>
          </a:p>
        </p:txBody>
      </p:sp>
      <p:sp>
        <p:nvSpPr>
          <p:cNvPr name="TextBox 10" id="10"/>
          <p:cNvSpPr txBox="true"/>
          <p:nvPr/>
        </p:nvSpPr>
        <p:spPr>
          <a:xfrm rot="0">
            <a:off x="4304115" y="2061540"/>
            <a:ext cx="9679770" cy="863600"/>
          </a:xfrm>
          <a:prstGeom prst="rect">
            <a:avLst/>
          </a:prstGeom>
        </p:spPr>
        <p:txBody>
          <a:bodyPr anchor="t" rtlCol="false" tIns="0" lIns="0" bIns="0" rIns="0">
            <a:spAutoFit/>
          </a:bodyPr>
          <a:lstStyle/>
          <a:p>
            <a:pPr algn="ctr">
              <a:lnSpc>
                <a:spcPts val="7000"/>
              </a:lnSpc>
            </a:pPr>
            <a:r>
              <a:rPr lang="en-US" sz="5000">
                <a:solidFill>
                  <a:srgbClr val="FFFFFF"/>
                </a:solidFill>
                <a:latin typeface="Dosis Semi-Bold"/>
              </a:rPr>
              <a:t>Parámetros por la URL</a:t>
            </a:r>
          </a:p>
        </p:txBody>
      </p:sp>
      <p:sp>
        <p:nvSpPr>
          <p:cNvPr name="TextBox 11" id="11"/>
          <p:cNvSpPr txBox="true"/>
          <p:nvPr/>
        </p:nvSpPr>
        <p:spPr>
          <a:xfrm rot="0">
            <a:off x="4759407" y="6497091"/>
            <a:ext cx="8769185" cy="514350"/>
          </a:xfrm>
          <a:prstGeom prst="rect">
            <a:avLst/>
          </a:prstGeom>
        </p:spPr>
        <p:txBody>
          <a:bodyPr anchor="t" rtlCol="false" tIns="0" lIns="0" bIns="0" rIns="0">
            <a:spAutoFit/>
          </a:bodyPr>
          <a:lstStyle/>
          <a:p>
            <a:pPr algn="ctr">
              <a:lnSpc>
                <a:spcPts val="4200"/>
              </a:lnSpc>
            </a:pPr>
            <a:r>
              <a:rPr lang="en-US" sz="3000">
                <a:solidFill>
                  <a:srgbClr val="FFFFFF"/>
                </a:solidFill>
                <a:latin typeface="Canva Sans"/>
              </a:rPr>
              <a:t>2) Enlazar a la ruta con múltiples parámetros: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0" y="0"/>
            <a:ext cx="1529856" cy="1618117"/>
          </a:xfrm>
          <a:custGeom>
            <a:avLst/>
            <a:gdLst/>
            <a:ahLst/>
            <a:cxnLst/>
            <a:rect r="r" b="b" t="t" l="l"/>
            <a:pathLst>
              <a:path h="1618117" w="1529856">
                <a:moveTo>
                  <a:pt x="0" y="0"/>
                </a:moveTo>
                <a:lnTo>
                  <a:pt x="1529856" y="0"/>
                </a:lnTo>
                <a:lnTo>
                  <a:pt x="1529856" y="1618117"/>
                </a:lnTo>
                <a:lnTo>
                  <a:pt x="0" y="16181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509295" y="9031684"/>
            <a:ext cx="6778705" cy="1255316"/>
          </a:xfrm>
          <a:custGeom>
            <a:avLst/>
            <a:gdLst/>
            <a:ahLst/>
            <a:cxnLst/>
            <a:rect r="r" b="b" t="t" l="l"/>
            <a:pathLst>
              <a:path h="1255316" w="6778705">
                <a:moveTo>
                  <a:pt x="0" y="0"/>
                </a:moveTo>
                <a:lnTo>
                  <a:pt x="6778705" y="0"/>
                </a:lnTo>
                <a:lnTo>
                  <a:pt x="6778705" y="1255316"/>
                </a:lnTo>
                <a:lnTo>
                  <a:pt x="0" y="1255316"/>
                </a:lnTo>
                <a:lnTo>
                  <a:pt x="0" y="0"/>
                </a:lnTo>
                <a:close/>
              </a:path>
            </a:pathLst>
          </a:custGeom>
          <a:blipFill>
            <a:blip r:embed="rId5"/>
            <a:stretch>
              <a:fillRect l="0" t="0" r="0" b="0"/>
            </a:stretch>
          </a:blipFill>
        </p:spPr>
      </p:sp>
      <p:sp>
        <p:nvSpPr>
          <p:cNvPr name="Freeform 5" id="5"/>
          <p:cNvSpPr/>
          <p:nvPr/>
        </p:nvSpPr>
        <p:spPr>
          <a:xfrm flipH="false" flipV="false" rot="0">
            <a:off x="745878" y="4305960"/>
            <a:ext cx="8255001" cy="5739081"/>
          </a:xfrm>
          <a:custGeom>
            <a:avLst/>
            <a:gdLst/>
            <a:ahLst/>
            <a:cxnLst/>
            <a:rect r="r" b="b" t="t" l="l"/>
            <a:pathLst>
              <a:path h="5739081" w="8255001">
                <a:moveTo>
                  <a:pt x="0" y="0"/>
                </a:moveTo>
                <a:lnTo>
                  <a:pt x="8255001" y="0"/>
                </a:lnTo>
                <a:lnTo>
                  <a:pt x="8255001" y="5739080"/>
                </a:lnTo>
                <a:lnTo>
                  <a:pt x="0" y="5739080"/>
                </a:lnTo>
                <a:lnTo>
                  <a:pt x="0" y="0"/>
                </a:lnTo>
                <a:close/>
              </a:path>
            </a:pathLst>
          </a:custGeom>
          <a:blipFill>
            <a:blip r:embed="rId6"/>
            <a:stretch>
              <a:fillRect l="0" t="0" r="0" b="0"/>
            </a:stretch>
          </a:blipFill>
        </p:spPr>
      </p:sp>
      <p:sp>
        <p:nvSpPr>
          <p:cNvPr name="Freeform 6" id="6"/>
          <p:cNvSpPr/>
          <p:nvPr/>
        </p:nvSpPr>
        <p:spPr>
          <a:xfrm flipH="false" flipV="false" rot="0">
            <a:off x="9422922" y="4726163"/>
            <a:ext cx="8755529" cy="1207038"/>
          </a:xfrm>
          <a:custGeom>
            <a:avLst/>
            <a:gdLst/>
            <a:ahLst/>
            <a:cxnLst/>
            <a:rect r="r" b="b" t="t" l="l"/>
            <a:pathLst>
              <a:path h="1207038" w="8755529">
                <a:moveTo>
                  <a:pt x="0" y="0"/>
                </a:moveTo>
                <a:lnTo>
                  <a:pt x="8755529" y="0"/>
                </a:lnTo>
                <a:lnTo>
                  <a:pt x="8755529" y="1207038"/>
                </a:lnTo>
                <a:lnTo>
                  <a:pt x="0" y="1207038"/>
                </a:lnTo>
                <a:lnTo>
                  <a:pt x="0" y="0"/>
                </a:lnTo>
                <a:close/>
              </a:path>
            </a:pathLst>
          </a:custGeom>
          <a:blipFill>
            <a:blip r:embed="rId7"/>
            <a:stretch>
              <a:fillRect l="0" t="0" r="0" b="0"/>
            </a:stretch>
          </a:blipFill>
        </p:spPr>
      </p:sp>
      <p:sp>
        <p:nvSpPr>
          <p:cNvPr name="Freeform 7" id="7"/>
          <p:cNvSpPr/>
          <p:nvPr/>
        </p:nvSpPr>
        <p:spPr>
          <a:xfrm flipH="false" flipV="false" rot="0">
            <a:off x="9422922" y="6827558"/>
            <a:ext cx="8865078" cy="554593"/>
          </a:xfrm>
          <a:custGeom>
            <a:avLst/>
            <a:gdLst/>
            <a:ahLst/>
            <a:cxnLst/>
            <a:rect r="r" b="b" t="t" l="l"/>
            <a:pathLst>
              <a:path h="554593" w="8865078">
                <a:moveTo>
                  <a:pt x="0" y="0"/>
                </a:moveTo>
                <a:lnTo>
                  <a:pt x="8865078" y="0"/>
                </a:lnTo>
                <a:lnTo>
                  <a:pt x="8865078" y="554592"/>
                </a:lnTo>
                <a:lnTo>
                  <a:pt x="0" y="554592"/>
                </a:lnTo>
                <a:lnTo>
                  <a:pt x="0" y="0"/>
                </a:lnTo>
                <a:close/>
              </a:path>
            </a:pathLst>
          </a:custGeom>
          <a:blipFill>
            <a:blip r:embed="rId8"/>
            <a:stretch>
              <a:fillRect l="0" t="0" r="0" b="0"/>
            </a:stretch>
          </a:blipFill>
        </p:spPr>
      </p:sp>
      <p:sp>
        <p:nvSpPr>
          <p:cNvPr name="TextBox 8" id="8"/>
          <p:cNvSpPr txBox="true"/>
          <p:nvPr/>
        </p:nvSpPr>
        <p:spPr>
          <a:xfrm rot="0">
            <a:off x="745878" y="71985"/>
            <a:ext cx="6302718" cy="1321747"/>
          </a:xfrm>
          <a:prstGeom prst="rect">
            <a:avLst/>
          </a:prstGeom>
        </p:spPr>
        <p:txBody>
          <a:bodyPr anchor="t" rtlCol="false" tIns="0" lIns="0" bIns="0" rIns="0">
            <a:spAutoFit/>
          </a:bodyPr>
          <a:lstStyle/>
          <a:p>
            <a:pPr algn="ctr">
              <a:lnSpc>
                <a:spcPts val="10898"/>
              </a:lnSpc>
            </a:pPr>
            <a:r>
              <a:rPr lang="en-US" sz="7784">
                <a:solidFill>
                  <a:srgbClr val="FFFFFF"/>
                </a:solidFill>
                <a:latin typeface="Lilita One"/>
              </a:rPr>
              <a:t>ANGULAR</a:t>
            </a:r>
          </a:p>
        </p:txBody>
      </p:sp>
      <p:sp>
        <p:nvSpPr>
          <p:cNvPr name="TextBox 9" id="9"/>
          <p:cNvSpPr txBox="true"/>
          <p:nvPr/>
        </p:nvSpPr>
        <p:spPr>
          <a:xfrm rot="0">
            <a:off x="8608230" y="195861"/>
            <a:ext cx="9679770" cy="1096682"/>
          </a:xfrm>
          <a:prstGeom prst="rect">
            <a:avLst/>
          </a:prstGeom>
        </p:spPr>
        <p:txBody>
          <a:bodyPr anchor="t" rtlCol="false" tIns="0" lIns="0" bIns="0" rIns="0">
            <a:spAutoFit/>
          </a:bodyPr>
          <a:lstStyle/>
          <a:p>
            <a:pPr algn="r">
              <a:lnSpc>
                <a:spcPts val="8852"/>
              </a:lnSpc>
            </a:pPr>
            <a:r>
              <a:rPr lang="en-US" sz="6323">
                <a:solidFill>
                  <a:srgbClr val="FFFFFF"/>
                </a:solidFill>
                <a:latin typeface="Dosis Semi-Bold"/>
              </a:rPr>
              <a:t>ENRUTAMIENTO:</a:t>
            </a:r>
          </a:p>
        </p:txBody>
      </p:sp>
      <p:sp>
        <p:nvSpPr>
          <p:cNvPr name="TextBox 10" id="10"/>
          <p:cNvSpPr txBox="true"/>
          <p:nvPr/>
        </p:nvSpPr>
        <p:spPr>
          <a:xfrm rot="0">
            <a:off x="4759407" y="3376860"/>
            <a:ext cx="8769185" cy="514350"/>
          </a:xfrm>
          <a:prstGeom prst="rect">
            <a:avLst/>
          </a:prstGeom>
        </p:spPr>
        <p:txBody>
          <a:bodyPr anchor="t" rtlCol="false" tIns="0" lIns="0" bIns="0" rIns="0">
            <a:spAutoFit/>
          </a:bodyPr>
          <a:lstStyle/>
          <a:p>
            <a:pPr algn="ctr">
              <a:lnSpc>
                <a:spcPts val="4200"/>
              </a:lnSpc>
            </a:pPr>
            <a:r>
              <a:rPr lang="en-US" sz="3000">
                <a:solidFill>
                  <a:srgbClr val="FFFFFF"/>
                </a:solidFill>
                <a:latin typeface="Canva Sans"/>
              </a:rPr>
              <a:t>3)Recuperar los parámetros en el componente:</a:t>
            </a:r>
          </a:p>
        </p:txBody>
      </p:sp>
      <p:sp>
        <p:nvSpPr>
          <p:cNvPr name="TextBox 11" id="11"/>
          <p:cNvSpPr txBox="true"/>
          <p:nvPr/>
        </p:nvSpPr>
        <p:spPr>
          <a:xfrm rot="0">
            <a:off x="4304115" y="2061540"/>
            <a:ext cx="9679770" cy="863600"/>
          </a:xfrm>
          <a:prstGeom prst="rect">
            <a:avLst/>
          </a:prstGeom>
        </p:spPr>
        <p:txBody>
          <a:bodyPr anchor="t" rtlCol="false" tIns="0" lIns="0" bIns="0" rIns="0">
            <a:spAutoFit/>
          </a:bodyPr>
          <a:lstStyle/>
          <a:p>
            <a:pPr algn="ctr">
              <a:lnSpc>
                <a:spcPts val="7000"/>
              </a:lnSpc>
            </a:pPr>
            <a:r>
              <a:rPr lang="en-US" sz="5000">
                <a:solidFill>
                  <a:srgbClr val="FFFFFF"/>
                </a:solidFill>
                <a:latin typeface="Dosis Semi-Bold"/>
              </a:rPr>
              <a:t>Parámetros por la URL</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DAFwyJt4qNg</dc:identifier>
  <dcterms:modified xsi:type="dcterms:W3CDTF">2011-08-01T06:04:30Z</dcterms:modified>
  <cp:revision>1</cp:revision>
  <dc:title>Angular enrutamiento</dc:title>
</cp:coreProperties>
</file>

<file path=docProps/thumbnail.jpeg>
</file>